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2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8193027" y="6287252"/>
            <a:ext cx="1829151" cy="407383"/>
          </a:xfrm>
          <a:custGeom>
            <a:avLst/>
            <a:gdLst/>
            <a:ahLst/>
            <a:cxnLst/>
            <a:rect l="l" t="t" r="r" b="b"/>
            <a:pathLst>
              <a:path w="2743726" h="611075">
                <a:moveTo>
                  <a:pt x="0" y="0"/>
                </a:moveTo>
                <a:lnTo>
                  <a:pt x="2743726" y="0"/>
                </a:lnTo>
                <a:lnTo>
                  <a:pt x="2743726" y="611075"/>
                </a:lnTo>
                <a:lnTo>
                  <a:pt x="0" y="6110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11928255" h="11773566">
                <a:moveTo>
                  <a:pt x="0" y="0"/>
                </a:moveTo>
                <a:lnTo>
                  <a:pt x="11928255" y="0"/>
                </a:lnTo>
                <a:lnTo>
                  <a:pt x="11928255" y="11773566"/>
                </a:lnTo>
                <a:lnTo>
                  <a:pt x="0" y="117735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059" t="-97" r="-28025" b="-14656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74496" y="176209"/>
            <a:ext cx="2530209" cy="1741642"/>
          </a:xfrm>
          <a:custGeom>
            <a:avLst/>
            <a:gdLst/>
            <a:ahLst/>
            <a:cxnLst/>
            <a:rect l="l" t="t" r="r" b="b"/>
            <a:pathLst>
              <a:path w="3795314" h="2612463">
                <a:moveTo>
                  <a:pt x="0" y="0"/>
                </a:moveTo>
                <a:lnTo>
                  <a:pt x="3795314" y="0"/>
                </a:lnTo>
                <a:lnTo>
                  <a:pt x="3795314" y="2612463"/>
                </a:lnTo>
                <a:lnTo>
                  <a:pt x="0" y="26124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291325" y="629601"/>
            <a:ext cx="2620543" cy="669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1–4 December 2026</a:t>
            </a:r>
          </a:p>
          <a:p>
            <a:pPr marL="0" marR="0" lvl="0" indent="0" algn="ctr" defTabSz="609630" rtl="0" eaLnBrk="1" fontAlgn="auto" latinLnBrk="0" hangingPunct="1">
              <a:lnSpc>
                <a:spcPts val="2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IISER Pune, India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02503" y="289404"/>
            <a:ext cx="5410200" cy="5545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0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For early career researchers including graduate students and researchers up to five years post-PhD. </a:t>
            </a:r>
          </a:p>
          <a:p>
            <a:pPr marL="0" marR="0" lvl="0" indent="0" algn="ctr" defTabSz="609630" rtl="0" eaLnBrk="1" fontAlgn="auto" latinLnBrk="0" hangingPunct="1">
              <a:lnSpc>
                <a:spcPts val="23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7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marR="0" lvl="0" indent="0" algn="ctr" defTabSz="609630" rtl="0" eaLnBrk="1" fontAlgn="auto" latinLnBrk="0" hangingPunct="1">
              <a:lnSpc>
                <a:spcPts val="32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Applications will open in Spring 2026</a:t>
            </a:r>
          </a:p>
          <a:p>
            <a:pPr marL="0" marR="0" lvl="0" indent="0" algn="ctr" defTabSz="609630" rtl="0" eaLnBrk="1" fontAlgn="auto" latinLnBrk="0" hangingPunct="1">
              <a:lnSpc>
                <a:spcPts val="23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marR="0" lvl="0" indent="0" algn="l" defTabSz="609630" rtl="0" eaLnBrk="1" fontAlgn="auto" latinLnBrk="0" hangingPunct="1">
              <a:lnSpc>
                <a:spcPts val="239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To apply, applicants will need to provide:</a:t>
            </a:r>
          </a:p>
          <a:p>
            <a:pPr marL="369120" marR="0" lvl="1" indent="-184560" algn="l" defTabSz="609630" rtl="0" eaLnBrk="1" fontAlgn="auto" latinLnBrk="0" hangingPunct="1">
              <a:lnSpc>
                <a:spcPts val="23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A poster abstract</a:t>
            </a:r>
            <a:r>
              <a:rPr kumimoji="0" lang="en-US" sz="170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that reflects your current research interests.</a:t>
            </a:r>
          </a:p>
          <a:p>
            <a:pPr marL="369120" marR="0" lvl="1" indent="-184560" algn="l" defTabSz="609630" rtl="0" eaLnBrk="1" fontAlgn="auto" latinLnBrk="0" hangingPunct="1">
              <a:lnSpc>
                <a:spcPts val="23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A personal statement</a:t>
            </a:r>
            <a:r>
              <a:rPr kumimoji="0" lang="en-US" sz="170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of 200 words.</a:t>
            </a:r>
          </a:p>
          <a:p>
            <a:pPr marL="369120" marR="0" lvl="1" indent="-184560" algn="l" defTabSz="609630" rtl="0" eaLnBrk="1" fontAlgn="auto" latinLnBrk="0" hangingPunct="1">
              <a:lnSpc>
                <a:spcPts val="23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A curriculum vitae.</a:t>
            </a:r>
          </a:p>
          <a:p>
            <a:pPr marL="369120" marR="0" lvl="1" indent="-184560" algn="l" defTabSz="609630" rtl="0" eaLnBrk="1" fontAlgn="auto" latinLnBrk="0" hangingPunct="1">
              <a:lnSpc>
                <a:spcPts val="23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A letter of recommendation</a:t>
            </a:r>
            <a:r>
              <a:rPr kumimoji="0" lang="en-US" sz="170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/ reference from a scientist who has agreed to support your application, usually your group leader or someone who knows your work well.</a:t>
            </a:r>
          </a:p>
          <a:p>
            <a:pPr marL="0" marR="0" lvl="0" indent="0" algn="l" defTabSz="609630" rtl="0" eaLnBrk="1" fontAlgn="auto" latinLnBrk="0" hangingPunct="1">
              <a:lnSpc>
                <a:spcPts val="23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defTabSz="609630" rtl="0" eaLnBrk="1" fontAlgn="auto" latinLnBrk="0" hangingPunct="1">
              <a:lnSpc>
                <a:spcPts val="23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newphytologist.org/events/2026-ngs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CD227EE2E5D4408FEF504D802D0D31" ma:contentTypeVersion="20" ma:contentTypeDescription="Create a new document." ma:contentTypeScope="" ma:versionID="dfc8953cfc99807d8c185e89fc9df7c5">
  <xsd:schema xmlns:xsd="http://www.w3.org/2001/XMLSchema" xmlns:xs="http://www.w3.org/2001/XMLSchema" xmlns:p="http://schemas.microsoft.com/office/2006/metadata/properties" xmlns:ns2="ce691570-85d9-4409-a0d3-9ca06f06a4f9" xmlns:ns3="8e941562-d9b3-4d45-8092-4373ec81bc78" targetNamespace="http://schemas.microsoft.com/office/2006/metadata/properties" ma:root="true" ma:fieldsID="7f73748b0bc48061c612c1badb9f773e" ns2:_="" ns3:_="">
    <xsd:import namespace="ce691570-85d9-4409-a0d3-9ca06f06a4f9"/>
    <xsd:import namespace="8e941562-d9b3-4d45-8092-4373ec81bc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Senttofillin_x003f_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91570-85d9-4409-a0d3-9ca06f06a4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bb35676-0bdf-4ed4-88f9-e2f8379240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enttofillin_x003f_" ma:index="25" nillable="true" ma:displayName="Sent to fill in?" ma:default="0" ma:format="Dropdown" ma:internalName="Senttofillin_x003f_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41562-d9b3-4d45-8092-4373ec81bc7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2a625c-dafe-448e-9d28-82fd40b5af45}" ma:internalName="TaxCatchAll" ma:showField="CatchAllData" ma:web="8e941562-d9b3-4d45-8092-4373ec81bc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ttofillin_x003f_ xmlns="ce691570-85d9-4409-a0d3-9ca06f06a4f9">0</Senttofillin_x003f_>
    <lcf76f155ced4ddcb4097134ff3c332f xmlns="ce691570-85d9-4409-a0d3-9ca06f06a4f9">
      <Terms xmlns="http://schemas.microsoft.com/office/infopath/2007/PartnerControls"/>
    </lcf76f155ced4ddcb4097134ff3c332f>
    <TaxCatchAll xmlns="8e941562-d9b3-4d45-8092-4373ec81bc78" xsi:nil="true"/>
  </documentManagement>
</p:properties>
</file>

<file path=customXml/itemProps1.xml><?xml version="1.0" encoding="utf-8"?>
<ds:datastoreItem xmlns:ds="http://schemas.openxmlformats.org/officeDocument/2006/customXml" ds:itemID="{1D81E462-5A7C-4E4F-9D53-B56FE3AC970E}"/>
</file>

<file path=customXml/itemProps2.xml><?xml version="1.0" encoding="utf-8"?>
<ds:datastoreItem xmlns:ds="http://schemas.openxmlformats.org/officeDocument/2006/customXml" ds:itemID="{B78ACFBF-E492-405C-B046-9FFF1A9454B7}"/>
</file>

<file path=customXml/itemProps3.xml><?xml version="1.0" encoding="utf-8"?>
<ds:datastoreItem xmlns:ds="http://schemas.openxmlformats.org/officeDocument/2006/customXml" ds:itemID="{3B3F81BC-E1DD-49EE-92AE-92314364F4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</vt:lpstr>
      <vt:lpstr>Open Sans Bold</vt:lpstr>
      <vt:lpstr>1_Office Theme</vt:lpstr>
      <vt:lpstr>PowerPoint Presentation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Whitfield, Mike (whitfiel)</dc:creator>
  <cp:lastModifiedBy>Whitfield, Mike (whitfiel)</cp:lastModifiedBy>
  <cp:revision>1</cp:revision>
  <dcterms:created xsi:type="dcterms:W3CDTF">2026-01-05T17:37:06Z</dcterms:created>
  <dcterms:modified xsi:type="dcterms:W3CDTF">2026-01-05T17:37:53Z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0x010100F7CD227EE2E5D4408FEF504D802D0D31</vt:lpwstr>
  </property>
</Properties>
</file>